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0" r:id="rId4"/>
    <p:sldId id="267" r:id="rId5"/>
    <p:sldId id="268" r:id="rId6"/>
    <p:sldId id="258" r:id="rId7"/>
    <p:sldId id="259" r:id="rId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0" Type="http://schemas.openxmlformats.org/officeDocument/2006/relationships/slideLayout" Target="../slideLayouts/slideLayout2.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4" name="图片 3"/>
          <p:cNvPicPr>
            <a:picLocks noChangeAspect="1"/>
          </p:cNvPicPr>
          <p:nvPr/>
        </p:nvPicPr>
        <p:blipFill>
          <a:blip r:embed="rId1"/>
          <a:stretch>
            <a:fillRect/>
          </a:stretch>
        </p:blipFill>
        <p:spPr>
          <a:xfrm>
            <a:off x="1967865" y="406400"/>
            <a:ext cx="7897495" cy="5923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6297295" y="3810"/>
            <a:ext cx="5836285" cy="4377690"/>
          </a:xfrm>
          <a:prstGeom prst="rect">
            <a:avLst/>
          </a:prstGeom>
        </p:spPr>
      </p:pic>
      <p:pic>
        <p:nvPicPr>
          <p:cNvPr id="4" name="图片 3"/>
          <p:cNvPicPr>
            <a:picLocks noChangeAspect="1"/>
          </p:cNvPicPr>
          <p:nvPr/>
        </p:nvPicPr>
        <p:blipFill>
          <a:blip r:embed="rId2"/>
          <a:stretch>
            <a:fillRect/>
          </a:stretch>
        </p:blipFill>
        <p:spPr>
          <a:xfrm>
            <a:off x="1895475" y="233045"/>
            <a:ext cx="4295775" cy="2946400"/>
          </a:xfrm>
          <a:prstGeom prst="rect">
            <a:avLst/>
          </a:prstGeom>
        </p:spPr>
      </p:pic>
      <p:pic>
        <p:nvPicPr>
          <p:cNvPr id="5" name="图片 4"/>
          <p:cNvPicPr>
            <a:picLocks noChangeAspect="1"/>
          </p:cNvPicPr>
          <p:nvPr/>
        </p:nvPicPr>
        <p:blipFill>
          <a:blip r:embed="rId3"/>
          <a:stretch>
            <a:fillRect/>
          </a:stretch>
        </p:blipFill>
        <p:spPr>
          <a:xfrm>
            <a:off x="1198245" y="3891915"/>
            <a:ext cx="2046605" cy="2729230"/>
          </a:xfrm>
          <a:prstGeom prst="rect">
            <a:avLst/>
          </a:prstGeom>
        </p:spPr>
      </p:pic>
      <p:sp>
        <p:nvSpPr>
          <p:cNvPr id="7" name="矩形 6"/>
          <p:cNvSpPr/>
          <p:nvPr/>
        </p:nvSpPr>
        <p:spPr>
          <a:xfrm>
            <a:off x="429260" y="563245"/>
            <a:ext cx="1101090" cy="2286000"/>
          </a:xfrm>
          <a:prstGeom prst="rect">
            <a:avLst/>
          </a:prstGeom>
          <a:noFill/>
          <a:ln>
            <a:noFill/>
          </a:ln>
        </p:spPr>
        <p:txBody>
          <a:bodyPr wrap="none" rtlCol="0" anchor="t">
            <a:spAutoFit/>
          </a:bodyPr>
          <a:p>
            <a:pPr algn="ctr"/>
            <a:r>
              <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树</a:t>
            </a:r>
            <a:endPar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根</a:t>
            </a:r>
            <a:endPar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9" name="矩形 8"/>
          <p:cNvSpPr/>
          <p:nvPr/>
        </p:nvSpPr>
        <p:spPr>
          <a:xfrm>
            <a:off x="6360795" y="4750435"/>
            <a:ext cx="5724525" cy="193103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p:cNvPicPr>
            <a:picLocks noChangeAspect="1"/>
          </p:cNvPicPr>
          <p:nvPr/>
        </p:nvPicPr>
        <p:blipFill>
          <a:blip r:embed="rId4"/>
          <a:stretch>
            <a:fillRect/>
          </a:stretch>
        </p:blipFill>
        <p:spPr>
          <a:xfrm>
            <a:off x="3432175" y="3862070"/>
            <a:ext cx="2759075" cy="2759075"/>
          </a:xfrm>
          <a:prstGeom prst="rect">
            <a:avLst/>
          </a:prstGeom>
        </p:spPr>
      </p:pic>
      <p:sp>
        <p:nvSpPr>
          <p:cNvPr id="11" name="文本框 10"/>
          <p:cNvSpPr txBox="1"/>
          <p:nvPr/>
        </p:nvSpPr>
        <p:spPr>
          <a:xfrm>
            <a:off x="6678930" y="4914900"/>
            <a:ext cx="5263515" cy="914400"/>
          </a:xfrm>
          <a:prstGeom prst="rect">
            <a:avLst/>
          </a:prstGeom>
          <a:noFill/>
        </p:spPr>
        <p:txBody>
          <a:bodyPr wrap="none" rtlCol="0">
            <a:spAutoFit/>
          </a:bodyPr>
          <a:p>
            <a:pPr algn="l"/>
            <a:r>
              <a:rPr lang="zh-CN" altLang="en-US"/>
              <a:t>树根有粗有细，有的长在地面、有的在地下、还有</a:t>
            </a:r>
            <a:endParaRPr lang="zh-CN" altLang="en-US"/>
          </a:p>
          <a:p>
            <a:pPr algn="l"/>
            <a:r>
              <a:rPr lang="zh-CN" altLang="en-US"/>
              <a:t>的长在水里， 对于大树来说，树根的作用主要是用</a:t>
            </a:r>
            <a:endParaRPr lang="zh-CN" altLang="en-US"/>
          </a:p>
          <a:p>
            <a:pPr algn="l"/>
            <a:r>
              <a:rPr lang="zh-CN" altLang="en-US"/>
              <a:t>来</a:t>
            </a:r>
            <a:r>
              <a:rPr lang="en-US" altLang="zh-CN">
                <a:ln/>
                <a:solidFill>
                  <a:srgbClr val="4472C4"/>
                </a:solidFill>
                <a:effectLst>
                  <a:outerShdw blurRad="38100" dist="25400" dir="5400000" algn="ctr" rotWithShape="0">
                    <a:srgbClr val="6E747A">
                      <a:alpha val="43000"/>
                    </a:srgbClr>
                  </a:outerShdw>
                </a:effectLst>
              </a:rPr>
              <a:t>“</a:t>
            </a:r>
            <a:r>
              <a:rPr lang="zh-CN" altLang="en-US">
                <a:ln/>
                <a:solidFill>
                  <a:srgbClr val="4472C4"/>
                </a:solidFill>
                <a:effectLst>
                  <a:outerShdw blurRad="38100" dist="25400" dir="5400000" algn="ctr" rotWithShape="0">
                    <a:srgbClr val="6E747A">
                      <a:alpha val="43000"/>
                    </a:srgbClr>
                  </a:outerShdw>
                </a:effectLst>
              </a:rPr>
              <a:t>吸收养分、以及固定大树防止被风吹走的</a:t>
            </a:r>
            <a:r>
              <a:rPr lang="en-US" altLang="zh-CN">
                <a:ln/>
                <a:solidFill>
                  <a:srgbClr val="4472C4"/>
                </a:solidFill>
                <a:effectLst>
                  <a:outerShdw blurRad="38100" dist="25400" dir="5400000" algn="ctr" rotWithShape="0">
                    <a:srgbClr val="6E747A">
                      <a:alpha val="43000"/>
                    </a:srgbClr>
                  </a:outerShdw>
                </a:effectLst>
              </a:rPr>
              <a:t>”</a:t>
            </a:r>
            <a:endParaRPr lang="en-US" altLang="zh-CN">
              <a:ln/>
              <a:solidFill>
                <a:srgbClr val="4472C4"/>
              </a:solidFill>
              <a:effectLst>
                <a:outerShdw blurRad="38100" dist="25400" dir="5400000" algn="ctr" rotWithShape="0">
                  <a:srgbClr val="6E747A">
                    <a:alpha val="43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128395" y="1135380"/>
            <a:ext cx="2019300" cy="1188720"/>
          </a:xfrm>
          <a:prstGeom prst="rect">
            <a:avLst/>
          </a:prstGeom>
          <a:noFill/>
          <a:ln>
            <a:noFill/>
          </a:ln>
        </p:spPr>
        <p:txBody>
          <a:bodyPr wrap="none" rtlCol="0" anchor="t">
            <a:spAutoFit/>
          </a:bodyPr>
          <a:p>
            <a:pPr algn="ctr"/>
            <a:r>
              <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树桩</a:t>
            </a:r>
            <a:endPar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图片 2"/>
          <p:cNvPicPr>
            <a:picLocks noChangeAspect="1"/>
          </p:cNvPicPr>
          <p:nvPr/>
        </p:nvPicPr>
        <p:blipFill>
          <a:blip r:embed="rId1"/>
          <a:stretch>
            <a:fillRect/>
          </a:stretch>
        </p:blipFill>
        <p:spPr>
          <a:xfrm>
            <a:off x="3694430" y="272415"/>
            <a:ext cx="1943100" cy="2914015"/>
          </a:xfrm>
          <a:prstGeom prst="rect">
            <a:avLst/>
          </a:prstGeom>
        </p:spPr>
      </p:pic>
      <p:pic>
        <p:nvPicPr>
          <p:cNvPr id="5" name="图片 4"/>
          <p:cNvPicPr>
            <a:picLocks noChangeAspect="1"/>
          </p:cNvPicPr>
          <p:nvPr/>
        </p:nvPicPr>
        <p:blipFill>
          <a:blip r:embed="rId2"/>
          <a:stretch>
            <a:fillRect/>
          </a:stretch>
        </p:blipFill>
        <p:spPr>
          <a:xfrm>
            <a:off x="5756275" y="374015"/>
            <a:ext cx="2130425" cy="2711450"/>
          </a:xfrm>
          <a:prstGeom prst="rect">
            <a:avLst/>
          </a:prstGeom>
        </p:spPr>
      </p:pic>
      <p:pic>
        <p:nvPicPr>
          <p:cNvPr id="6" name="图片 5"/>
          <p:cNvPicPr>
            <a:picLocks noChangeAspect="1"/>
          </p:cNvPicPr>
          <p:nvPr/>
        </p:nvPicPr>
        <p:blipFill>
          <a:blip r:embed="rId3"/>
          <a:stretch>
            <a:fillRect/>
          </a:stretch>
        </p:blipFill>
        <p:spPr>
          <a:xfrm>
            <a:off x="4004310" y="3321050"/>
            <a:ext cx="3581400" cy="3115945"/>
          </a:xfrm>
          <a:prstGeom prst="rect">
            <a:avLst/>
          </a:prstGeom>
        </p:spPr>
      </p:pic>
      <p:pic>
        <p:nvPicPr>
          <p:cNvPr id="9" name="图片 8"/>
          <p:cNvPicPr>
            <a:picLocks noChangeAspect="1"/>
          </p:cNvPicPr>
          <p:nvPr/>
        </p:nvPicPr>
        <p:blipFill>
          <a:blip r:embed="rId4"/>
          <a:stretch>
            <a:fillRect/>
          </a:stretch>
        </p:blipFill>
        <p:spPr>
          <a:xfrm>
            <a:off x="577850" y="3315970"/>
            <a:ext cx="3121025" cy="3121025"/>
          </a:xfrm>
          <a:prstGeom prst="rect">
            <a:avLst/>
          </a:prstGeom>
        </p:spPr>
      </p:pic>
      <p:sp>
        <p:nvSpPr>
          <p:cNvPr id="10" name="矩形 9"/>
          <p:cNvSpPr/>
          <p:nvPr/>
        </p:nvSpPr>
        <p:spPr>
          <a:xfrm>
            <a:off x="8070215" y="272415"/>
            <a:ext cx="3927475" cy="616394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solidFill>
                <a:schemeClr val="tx1"/>
              </a:solidFill>
            </a:endParaRPr>
          </a:p>
        </p:txBody>
      </p:sp>
      <p:sp>
        <p:nvSpPr>
          <p:cNvPr id="11" name="文本框 10"/>
          <p:cNvSpPr txBox="1"/>
          <p:nvPr/>
        </p:nvSpPr>
        <p:spPr>
          <a:xfrm>
            <a:off x="8070215" y="454660"/>
            <a:ext cx="3866515" cy="5029200"/>
          </a:xfrm>
          <a:prstGeom prst="rect">
            <a:avLst/>
          </a:prstGeom>
          <a:noFill/>
        </p:spPr>
        <p:txBody>
          <a:bodyPr wrap="square" rtlCol="0">
            <a:spAutoFit/>
          </a:bodyPr>
          <a:p>
            <a:pPr algn="l"/>
            <a:r>
              <a:rPr lang="en-US" altLang="zh-CN">
                <a:latin typeface="华文仿宋" panose="02010600040101010101" charset="-122"/>
                <a:ea typeface="华文仿宋" panose="02010600040101010101" charset="-122"/>
                <a:sym typeface="+mn-ea"/>
              </a:rPr>
              <a:t>      </a:t>
            </a:r>
            <a:endParaRPr lang="en-US" altLang="zh-CN">
              <a:latin typeface="华文仿宋" panose="02010600040101010101" charset="-122"/>
              <a:ea typeface="华文仿宋" panose="02010600040101010101" charset="-122"/>
              <a:sym typeface="+mn-ea"/>
            </a:endParaRPr>
          </a:p>
          <a:p>
            <a:pPr algn="l"/>
            <a:endParaRPr lang="en-US" altLang="zh-CN">
              <a:latin typeface="华文仿宋" panose="02010600040101010101" charset="-122"/>
              <a:ea typeface="华文仿宋" panose="02010600040101010101" charset="-122"/>
              <a:sym typeface="+mn-ea"/>
            </a:endParaRPr>
          </a:p>
          <a:p>
            <a:pPr algn="l"/>
            <a:r>
              <a:rPr lang="en-US" altLang="zh-CN">
                <a:latin typeface="华文仿宋" panose="02010600040101010101" charset="-122"/>
                <a:ea typeface="华文仿宋" panose="02010600040101010101" charset="-122"/>
                <a:sym typeface="+mn-ea"/>
              </a:rPr>
              <a:t>      </a:t>
            </a:r>
            <a:r>
              <a:rPr lang="zh-CN" altLang="en-US">
                <a:latin typeface="华文仿宋" panose="02010600040101010101" charset="-122"/>
                <a:ea typeface="华文仿宋" panose="02010600040101010101" charset="-122"/>
                <a:sym typeface="+mn-ea"/>
              </a:rPr>
              <a:t>树有寿命吗，怎么知道大树的年龄？是不是所有的大树都有年轮呢？</a:t>
            </a:r>
            <a:endParaRPr lang="zh-CN" altLang="en-US">
              <a:solidFill>
                <a:schemeClr val="tx1"/>
              </a:solidFill>
              <a:latin typeface="华文仿宋" panose="02010600040101010101" charset="-122"/>
              <a:ea typeface="华文仿宋" panose="02010600040101010101" charset="-122"/>
            </a:endParaRPr>
          </a:p>
          <a:p>
            <a:pPr algn="l"/>
            <a:endParaRPr lang="zh-CN" altLang="en-US">
              <a:solidFill>
                <a:schemeClr val="tx1"/>
              </a:solidFill>
              <a:latin typeface="华文仿宋" panose="02010600040101010101" charset="-122"/>
              <a:ea typeface="华文仿宋" panose="02010600040101010101" charset="-122"/>
            </a:endParaRPr>
          </a:p>
          <a:p>
            <a:pPr algn="l"/>
            <a:r>
              <a:rPr lang="zh-CN" altLang="en-US">
                <a:latin typeface="华文仿宋" panose="02010600040101010101" charset="-122"/>
                <a:ea typeface="华文仿宋" panose="02010600040101010101" charset="-122"/>
                <a:sym typeface="+mn-ea"/>
              </a:rPr>
              <a:t>   1、</a:t>
            </a:r>
            <a:r>
              <a:rPr lang="zh-CN" altLang="en-US">
                <a:ln/>
                <a:solidFill>
                  <a:schemeClr val="accent1"/>
                </a:solidFill>
                <a:effectLst>
                  <a:outerShdw blurRad="38100" dist="25400" dir="5400000" algn="ctr" rotWithShape="0">
                    <a:srgbClr val="6E747A">
                      <a:alpha val="43000"/>
                    </a:srgbClr>
                  </a:outerShdw>
                </a:effectLst>
                <a:latin typeface="华文仿宋" panose="02010600040101010101" charset="-122"/>
                <a:ea typeface="华文仿宋" panose="02010600040101010101" charset="-122"/>
                <a:sym typeface="+mn-ea"/>
              </a:rPr>
              <a:t>年轮的形成</a:t>
            </a:r>
            <a:r>
              <a:rPr lang="zh-CN" altLang="en-US">
                <a:latin typeface="华文仿宋" panose="02010600040101010101" charset="-122"/>
                <a:ea typeface="华文仿宋" panose="02010600040101010101" charset="-122"/>
                <a:sym typeface="+mn-ea"/>
              </a:rPr>
              <a:t>： 年轮是因为季节</a:t>
            </a:r>
            <a:endParaRPr lang="zh-CN" altLang="en-US">
              <a:latin typeface="华文仿宋" panose="02010600040101010101" charset="-122"/>
              <a:ea typeface="华文仿宋" panose="02010600040101010101" charset="-122"/>
              <a:sym typeface="+mn-ea"/>
            </a:endParaRPr>
          </a:p>
          <a:p>
            <a:pPr algn="l"/>
            <a:r>
              <a:rPr lang="zh-CN" altLang="en-US">
                <a:latin typeface="华文仿宋" panose="02010600040101010101" charset="-122"/>
                <a:ea typeface="华文仿宋" panose="02010600040101010101" charset="-122"/>
                <a:sym typeface="+mn-ea"/>
              </a:rPr>
              <a:t>变化，环境变化等等导致植物生长不均匀造成的，那么亚热带热带以及北极圈附近的那些一年四季生长情况差不多的树木应该都没有年轮或者说有着非常不明显的年轮</a:t>
            </a:r>
            <a:endParaRPr lang="zh-CN" altLang="en-US">
              <a:latin typeface="华文仿宋" panose="02010600040101010101" charset="-122"/>
              <a:ea typeface="华文仿宋" panose="02010600040101010101" charset="-122"/>
              <a:sym typeface="+mn-ea"/>
            </a:endParaRPr>
          </a:p>
          <a:p>
            <a:pPr algn="l"/>
            <a:endParaRPr lang="zh-CN" altLang="en-US">
              <a:solidFill>
                <a:schemeClr val="tx1"/>
              </a:solidFill>
              <a:latin typeface="华文仿宋" panose="02010600040101010101" charset="-122"/>
              <a:ea typeface="华文仿宋" panose="02010600040101010101" charset="-122"/>
            </a:endParaRPr>
          </a:p>
          <a:p>
            <a:pPr algn="l"/>
            <a:r>
              <a:rPr lang="zh-CN" altLang="en-US">
                <a:latin typeface="华文仿宋" panose="02010600040101010101" charset="-122"/>
                <a:ea typeface="华文仿宋" panose="02010600040101010101" charset="-122"/>
                <a:sym typeface="+mn-ea"/>
              </a:rPr>
              <a:t>   2、</a:t>
            </a:r>
            <a:r>
              <a:rPr lang="zh-CN" altLang="en-US">
                <a:ln/>
                <a:solidFill>
                  <a:schemeClr val="accent1"/>
                </a:solidFill>
                <a:effectLst>
                  <a:outerShdw blurRad="38100" dist="25400" dir="5400000" algn="ctr" rotWithShape="0">
                    <a:srgbClr val="6E747A">
                      <a:alpha val="43000"/>
                    </a:srgbClr>
                  </a:outerShdw>
                </a:effectLst>
                <a:latin typeface="华文仿宋" panose="02010600040101010101" charset="-122"/>
                <a:ea typeface="华文仿宋" panose="02010600040101010101" charset="-122"/>
                <a:sym typeface="+mn-ea"/>
              </a:rPr>
              <a:t>年轮是什么</a:t>
            </a:r>
            <a:r>
              <a:rPr lang="zh-CN" altLang="en-US">
                <a:latin typeface="华文仿宋" panose="02010600040101010101" charset="-122"/>
                <a:ea typeface="华文仿宋" panose="02010600040101010101" charset="-122"/>
                <a:sym typeface="+mn-ea"/>
              </a:rPr>
              <a:t>：年轮就是树的年</a:t>
            </a:r>
            <a:endParaRPr lang="zh-CN" altLang="en-US">
              <a:latin typeface="华文仿宋" panose="02010600040101010101" charset="-122"/>
              <a:ea typeface="华文仿宋" panose="02010600040101010101" charset="-122"/>
              <a:sym typeface="+mn-ea"/>
            </a:endParaRPr>
          </a:p>
          <a:p>
            <a:pPr algn="l"/>
            <a:r>
              <a:rPr lang="zh-CN" altLang="en-US">
                <a:latin typeface="华文仿宋" panose="02010600040101010101" charset="-122"/>
                <a:ea typeface="华文仿宋" panose="02010600040101010101" charset="-122"/>
                <a:sym typeface="+mn-ea"/>
              </a:rPr>
              <a:t>龄，通常每年一会形成一圈年轮，</a:t>
            </a:r>
            <a:endParaRPr lang="zh-CN" altLang="en-US">
              <a:latin typeface="华文仿宋" panose="02010600040101010101" charset="-122"/>
              <a:ea typeface="华文仿宋" panose="02010600040101010101" charset="-122"/>
              <a:sym typeface="+mn-ea"/>
            </a:endParaRPr>
          </a:p>
          <a:p>
            <a:pPr algn="l"/>
            <a:r>
              <a:rPr lang="zh-CN" altLang="en-US">
                <a:latin typeface="华文仿宋" panose="02010600040101010101" charset="-122"/>
                <a:ea typeface="华文仿宋" panose="02010600040101010101" charset="-122"/>
                <a:sym typeface="+mn-ea"/>
              </a:rPr>
              <a:t>也就是说年轮一圈代表一年</a:t>
            </a:r>
            <a:endParaRPr lang="zh-CN" altLang="en-US">
              <a:solidFill>
                <a:schemeClr val="tx1"/>
              </a:solidFill>
              <a:latin typeface="华文仿宋" panose="02010600040101010101" charset="-122"/>
              <a:ea typeface="华文仿宋" panose="02010600040101010101" charset="-122"/>
            </a:endParaRPr>
          </a:p>
          <a:p>
            <a:pPr algn="l"/>
            <a:endParaRPr lang="zh-CN" altLang="en-US">
              <a:solidFill>
                <a:schemeClr val="tx1"/>
              </a:solidFill>
              <a:latin typeface="华文仿宋" panose="02010600040101010101" charset="-122"/>
              <a:ea typeface="华文仿宋" panose="02010600040101010101" charset="-122"/>
            </a:endParaRPr>
          </a:p>
          <a:p>
            <a:pPr algn="l"/>
            <a:r>
              <a:rPr lang="zh-CN" altLang="en-US">
                <a:latin typeface="华文仿宋" panose="02010600040101010101" charset="-122"/>
                <a:ea typeface="华文仿宋" panose="02010600040101010101" charset="-122"/>
                <a:sym typeface="+mn-ea"/>
              </a:rPr>
              <a:t>  让我们来</a:t>
            </a:r>
            <a:r>
              <a:rPr lang="zh-CN" altLang="en-US">
                <a:ln/>
                <a:solidFill>
                  <a:srgbClr val="4472C4"/>
                </a:solidFill>
                <a:effectLst>
                  <a:outerShdw blurRad="38100" dist="25400" dir="5400000" algn="ctr" rotWithShape="0">
                    <a:srgbClr val="6E747A">
                      <a:alpha val="43000"/>
                    </a:srgbClr>
                  </a:outerShdw>
                </a:effectLst>
                <a:latin typeface="华文仿宋" panose="02010600040101010101" charset="-122"/>
                <a:ea typeface="华文仿宋" panose="02010600040101010101" charset="-122"/>
                <a:sym typeface="+mn-ea"/>
              </a:rPr>
              <a:t>数一数</a:t>
            </a:r>
            <a:r>
              <a:rPr lang="zh-CN" altLang="en-US">
                <a:latin typeface="华文仿宋" panose="02010600040101010101" charset="-122"/>
                <a:ea typeface="华文仿宋" panose="02010600040101010101" charset="-122"/>
                <a:sym typeface="+mn-ea"/>
              </a:rPr>
              <a:t>大树的年龄好不好。</a:t>
            </a:r>
            <a:endParaRPr lang="zh-CN" altLang="en-US">
              <a:solidFill>
                <a:schemeClr val="tx1"/>
              </a:solidFill>
              <a:latin typeface="华文仿宋" panose="02010600040101010101" charset="-122"/>
              <a:ea typeface="华文仿宋" panose="02010600040101010101" charset="-122"/>
            </a:endParaRPr>
          </a:p>
          <a:p>
            <a:endParaRPr lang="zh-CN" altLang="en-US">
              <a:latin typeface="华文仿宋" panose="02010600040101010101" charset="-122"/>
              <a:ea typeface="华文仿宋" panose="0201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807835" y="370840"/>
            <a:ext cx="4761865" cy="3171190"/>
          </a:xfrm>
          <a:prstGeom prst="rect">
            <a:avLst/>
          </a:prstGeom>
        </p:spPr>
      </p:pic>
      <p:pic>
        <p:nvPicPr>
          <p:cNvPr id="5" name="图片 4"/>
          <p:cNvPicPr>
            <a:picLocks noChangeAspect="1"/>
          </p:cNvPicPr>
          <p:nvPr/>
        </p:nvPicPr>
        <p:blipFill>
          <a:blip r:embed="rId2"/>
          <a:stretch>
            <a:fillRect/>
          </a:stretch>
        </p:blipFill>
        <p:spPr>
          <a:xfrm>
            <a:off x="5102225" y="3700145"/>
            <a:ext cx="4133850" cy="2778760"/>
          </a:xfrm>
          <a:prstGeom prst="rect">
            <a:avLst/>
          </a:prstGeom>
        </p:spPr>
      </p:pic>
      <p:pic>
        <p:nvPicPr>
          <p:cNvPr id="6" name="图片 5"/>
          <p:cNvPicPr>
            <a:picLocks noChangeAspect="1"/>
          </p:cNvPicPr>
          <p:nvPr/>
        </p:nvPicPr>
        <p:blipFill>
          <a:blip r:embed="rId3"/>
          <a:stretch>
            <a:fillRect/>
          </a:stretch>
        </p:blipFill>
        <p:spPr>
          <a:xfrm>
            <a:off x="1918970" y="380365"/>
            <a:ext cx="4761865" cy="3152140"/>
          </a:xfrm>
          <a:prstGeom prst="rect">
            <a:avLst/>
          </a:prstGeom>
        </p:spPr>
      </p:pic>
      <p:sp>
        <p:nvSpPr>
          <p:cNvPr id="7" name="矩形 6"/>
          <p:cNvSpPr/>
          <p:nvPr/>
        </p:nvSpPr>
        <p:spPr>
          <a:xfrm>
            <a:off x="429260" y="563245"/>
            <a:ext cx="1101090" cy="2286000"/>
          </a:xfrm>
          <a:prstGeom prst="rect">
            <a:avLst/>
          </a:prstGeom>
          <a:noFill/>
          <a:ln>
            <a:noFill/>
          </a:ln>
        </p:spPr>
        <p:txBody>
          <a:bodyPr wrap="none" rtlCol="0" anchor="t">
            <a:spAutoFit/>
          </a:bodyPr>
          <a:p>
            <a:pPr algn="ctr"/>
            <a:r>
              <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树</a:t>
            </a:r>
            <a:endPar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干</a:t>
            </a:r>
            <a:endPar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0" name="矩形 9"/>
          <p:cNvSpPr/>
          <p:nvPr/>
        </p:nvSpPr>
        <p:spPr>
          <a:xfrm>
            <a:off x="498475" y="3700145"/>
            <a:ext cx="4406900" cy="277876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solidFill>
                <a:schemeClr val="tx1"/>
              </a:solidFill>
            </a:endParaRPr>
          </a:p>
        </p:txBody>
      </p:sp>
      <p:pic>
        <p:nvPicPr>
          <p:cNvPr id="9" name="图片 8"/>
          <p:cNvPicPr>
            <a:picLocks noChangeAspect="1"/>
          </p:cNvPicPr>
          <p:nvPr/>
        </p:nvPicPr>
        <p:blipFill>
          <a:blip r:embed="rId4"/>
          <a:stretch>
            <a:fillRect/>
          </a:stretch>
        </p:blipFill>
        <p:spPr>
          <a:xfrm>
            <a:off x="9375775" y="3628390"/>
            <a:ext cx="2193925" cy="2922270"/>
          </a:xfrm>
          <a:prstGeom prst="rect">
            <a:avLst/>
          </a:prstGeom>
        </p:spPr>
      </p:pic>
      <p:sp>
        <p:nvSpPr>
          <p:cNvPr id="11" name="文本框 10"/>
          <p:cNvSpPr txBox="1"/>
          <p:nvPr/>
        </p:nvSpPr>
        <p:spPr>
          <a:xfrm>
            <a:off x="616585" y="3881755"/>
            <a:ext cx="4170680" cy="1737360"/>
          </a:xfrm>
          <a:prstGeom prst="rect">
            <a:avLst/>
          </a:prstGeom>
          <a:noFill/>
        </p:spPr>
        <p:txBody>
          <a:bodyPr wrap="square" rtlCol="0">
            <a:spAutoFit/>
          </a:bodyPr>
          <a:p>
            <a:pPr algn="l"/>
            <a:r>
              <a:rPr lang="zh-CN" altLang="en-US" b="1">
                <a:latin typeface="仿宋" panose="02010609060101010101" charset="-122"/>
                <a:ea typeface="仿宋" panose="02010609060101010101" charset="-122"/>
              </a:rPr>
              <a:t>1、树干的粗细、长短</a:t>
            </a:r>
            <a:endParaRPr lang="zh-CN" altLang="en-US" b="1">
              <a:latin typeface="仿宋" panose="02010609060101010101" charset="-122"/>
              <a:ea typeface="仿宋" panose="02010609060101010101" charset="-122"/>
            </a:endParaRPr>
          </a:p>
          <a:p>
            <a:pPr algn="l"/>
            <a:endParaRPr lang="zh-CN" altLang="en-US" b="1">
              <a:latin typeface="仿宋" panose="02010609060101010101" charset="-122"/>
              <a:ea typeface="仿宋" panose="02010609060101010101" charset="-122"/>
            </a:endParaRPr>
          </a:p>
          <a:p>
            <a:pPr algn="l"/>
            <a:r>
              <a:rPr lang="zh-CN" altLang="en-US" b="1">
                <a:latin typeface="仿宋" panose="02010609060101010101" charset="-122"/>
                <a:ea typeface="仿宋" panose="02010609060101010101" charset="-122"/>
              </a:rPr>
              <a:t>2、树皮的纹理、颜色</a:t>
            </a:r>
            <a:endParaRPr lang="zh-CN" altLang="en-US" b="1">
              <a:latin typeface="仿宋" panose="02010609060101010101" charset="-122"/>
              <a:ea typeface="仿宋" panose="02010609060101010101" charset="-122"/>
            </a:endParaRPr>
          </a:p>
          <a:p>
            <a:pPr algn="l"/>
            <a:endParaRPr lang="zh-CN" altLang="en-US">
              <a:latin typeface="仿宋" panose="02010609060101010101" charset="-122"/>
              <a:ea typeface="仿宋" panose="02010609060101010101" charset="-122"/>
            </a:endParaRPr>
          </a:p>
          <a:p>
            <a:pPr algn="l"/>
            <a:r>
              <a:rPr lang="zh-CN" altLang="en-US">
                <a:latin typeface="仿宋" panose="02010609060101010101" charset="-122"/>
                <a:ea typeface="仿宋" panose="02010609060101010101" charset="-122"/>
              </a:rPr>
              <a:t>小朋友们你们还看过那些不一样的</a:t>
            </a:r>
            <a:r>
              <a:rPr lang="zh-CN" altLang="en-US">
                <a:ln w="22225">
                  <a:solidFill>
                    <a:schemeClr val="accent2"/>
                  </a:solidFill>
                  <a:prstDash val="solid"/>
                </a:ln>
                <a:solidFill>
                  <a:schemeClr val="accent2">
                    <a:lumMod val="40000"/>
                    <a:lumOff val="60000"/>
                  </a:schemeClr>
                </a:solidFill>
                <a:effectLst/>
                <a:latin typeface="仿宋" panose="02010609060101010101" charset="-122"/>
                <a:ea typeface="仿宋" panose="02010609060101010101" charset="-122"/>
              </a:rPr>
              <a:t>树干</a:t>
            </a:r>
            <a:r>
              <a:rPr lang="zh-CN" altLang="en-US">
                <a:latin typeface="仿宋" panose="02010609060101010101" charset="-122"/>
                <a:ea typeface="仿宋" panose="02010609060101010101" charset="-122"/>
              </a:rPr>
              <a:t>和</a:t>
            </a:r>
            <a:r>
              <a:rPr lang="zh-CN" altLang="en-US">
                <a:ln w="22225">
                  <a:solidFill>
                    <a:schemeClr val="accent2"/>
                  </a:solidFill>
                  <a:prstDash val="solid"/>
                </a:ln>
                <a:solidFill>
                  <a:schemeClr val="accent2">
                    <a:lumMod val="40000"/>
                    <a:lumOff val="60000"/>
                  </a:schemeClr>
                </a:solidFill>
                <a:effectLst/>
                <a:latin typeface="仿宋" panose="02010609060101010101" charset="-122"/>
                <a:ea typeface="仿宋" panose="02010609060101010101" charset="-122"/>
              </a:rPr>
              <a:t>树皮</a:t>
            </a:r>
            <a:r>
              <a:rPr lang="zh-CN" altLang="en-US">
                <a:latin typeface="仿宋" panose="02010609060101010101" charset="-122"/>
                <a:ea typeface="仿宋" panose="02010609060101010101" charset="-122"/>
              </a:rPr>
              <a:t>呢？</a:t>
            </a:r>
            <a:endParaRPr lang="en-US" altLang="zh-CN">
              <a:latin typeface="仿宋" panose="02010609060101010101" charset="-122"/>
              <a:ea typeface="仿宋" panose="0201060906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90220" y="396240"/>
            <a:ext cx="1101090" cy="2286000"/>
          </a:xfrm>
          <a:prstGeom prst="rect">
            <a:avLst/>
          </a:prstGeom>
          <a:noFill/>
          <a:ln>
            <a:noFill/>
          </a:ln>
        </p:spPr>
        <p:txBody>
          <a:bodyPr wrap="none" rtlCol="0" anchor="t">
            <a:spAutoFit/>
          </a:bodyPr>
          <a:p>
            <a:pPr algn="ctr"/>
            <a:r>
              <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树</a:t>
            </a:r>
            <a:endPar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叶</a:t>
            </a:r>
            <a:endPar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图片 5"/>
          <p:cNvPicPr>
            <a:picLocks noChangeAspect="1"/>
          </p:cNvPicPr>
          <p:nvPr/>
        </p:nvPicPr>
        <p:blipFill>
          <a:blip r:embed="rId1"/>
          <a:srcRect r="252" b="3585"/>
          <a:stretch>
            <a:fillRect/>
          </a:stretch>
        </p:blipFill>
        <p:spPr>
          <a:xfrm>
            <a:off x="2360295" y="334010"/>
            <a:ext cx="4385945" cy="3286125"/>
          </a:xfrm>
          <a:prstGeom prst="rect">
            <a:avLst/>
          </a:prstGeom>
        </p:spPr>
      </p:pic>
      <p:pic>
        <p:nvPicPr>
          <p:cNvPr id="8" name="图片 7"/>
          <p:cNvPicPr>
            <a:picLocks noChangeAspect="1"/>
          </p:cNvPicPr>
          <p:nvPr/>
        </p:nvPicPr>
        <p:blipFill>
          <a:blip r:embed="rId2"/>
          <a:stretch>
            <a:fillRect/>
          </a:stretch>
        </p:blipFill>
        <p:spPr>
          <a:xfrm>
            <a:off x="6848475" y="250825"/>
            <a:ext cx="4713605" cy="3070225"/>
          </a:xfrm>
          <a:prstGeom prst="rect">
            <a:avLst/>
          </a:prstGeom>
        </p:spPr>
      </p:pic>
      <p:pic>
        <p:nvPicPr>
          <p:cNvPr id="9" name="图片 8"/>
          <p:cNvPicPr>
            <a:picLocks noChangeAspect="1"/>
          </p:cNvPicPr>
          <p:nvPr/>
        </p:nvPicPr>
        <p:blipFill>
          <a:blip r:embed="rId3"/>
          <a:stretch>
            <a:fillRect/>
          </a:stretch>
        </p:blipFill>
        <p:spPr>
          <a:xfrm>
            <a:off x="6848475" y="3524250"/>
            <a:ext cx="4646930" cy="3085465"/>
          </a:xfrm>
          <a:prstGeom prst="rect">
            <a:avLst/>
          </a:prstGeom>
        </p:spPr>
      </p:pic>
      <p:pic>
        <p:nvPicPr>
          <p:cNvPr id="10" name="图片 9"/>
          <p:cNvPicPr>
            <a:picLocks noChangeAspect="1"/>
          </p:cNvPicPr>
          <p:nvPr/>
        </p:nvPicPr>
        <p:blipFill>
          <a:blip r:embed="rId4"/>
          <a:stretch>
            <a:fillRect/>
          </a:stretch>
        </p:blipFill>
        <p:spPr>
          <a:xfrm>
            <a:off x="1278255" y="3799840"/>
            <a:ext cx="5035550" cy="2809875"/>
          </a:xfrm>
          <a:prstGeom prst="rect">
            <a:avLst/>
          </a:prstGeom>
        </p:spPr>
      </p:pic>
      <p:sp>
        <p:nvSpPr>
          <p:cNvPr id="11" name="矩形 10"/>
          <p:cNvSpPr/>
          <p:nvPr/>
        </p:nvSpPr>
        <p:spPr>
          <a:xfrm>
            <a:off x="149225" y="3246120"/>
            <a:ext cx="1783080" cy="365760"/>
          </a:xfrm>
          <a:prstGeom prst="rect">
            <a:avLst/>
          </a:prstGeom>
          <a:noFill/>
          <a:ln>
            <a:noFill/>
          </a:ln>
        </p:spPr>
        <p:txBody>
          <a:bodyPr wrap="none" rtlCol="0" anchor="t">
            <a:spAutoFit/>
          </a:bodyPr>
          <a:p>
            <a:pPr algn="ctr"/>
            <a:r>
              <a:rPr lang="zh-CN" altLang="en-US">
                <a:ln/>
                <a:solidFill>
                  <a:schemeClr val="accent1"/>
                </a:solidFill>
                <a:effectLst>
                  <a:outerShdw blurRad="38100" dist="25400" dir="5400000" algn="ctr" rotWithShape="0">
                    <a:srgbClr val="6E747A">
                      <a:alpha val="43000"/>
                    </a:srgbClr>
                  </a:outerShdw>
                </a:effectLst>
              </a:rPr>
              <a:t>银杏叶子的变化</a:t>
            </a:r>
            <a:endParaRPr lang="zh-CN" altLang="en-US">
              <a:l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512945" y="3014345"/>
            <a:ext cx="4476750" cy="1198245"/>
          </a:xfrm>
          <a:prstGeom prst="rect">
            <a:avLst/>
          </a:prstGeom>
          <a:noFill/>
          <a:ln>
            <a:noFill/>
          </a:ln>
        </p:spPr>
        <p:txBody>
          <a:bodyPr wrap="none" rtlCol="0" anchor="t">
            <a:spAutoFit/>
          </a:bodyPr>
          <a:p>
            <a:pPr algn="ctr"/>
            <a:r>
              <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花 和 果 实</a:t>
            </a:r>
            <a:endParaRPr lang="zh-CN" altLang="en-US" sz="7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图片 2"/>
          <p:cNvPicPr>
            <a:picLocks noChangeAspect="1"/>
          </p:cNvPicPr>
          <p:nvPr/>
        </p:nvPicPr>
        <p:blipFill>
          <a:blip r:embed="rId1"/>
          <a:stretch>
            <a:fillRect/>
          </a:stretch>
        </p:blipFill>
        <p:spPr>
          <a:xfrm>
            <a:off x="3432810" y="295910"/>
            <a:ext cx="3699510" cy="2641600"/>
          </a:xfrm>
          <a:prstGeom prst="rect">
            <a:avLst/>
          </a:prstGeom>
        </p:spPr>
      </p:pic>
      <p:pic>
        <p:nvPicPr>
          <p:cNvPr id="6" name="图片 5"/>
          <p:cNvPicPr>
            <a:picLocks noChangeAspect="1"/>
          </p:cNvPicPr>
          <p:nvPr/>
        </p:nvPicPr>
        <p:blipFill>
          <a:blip r:embed="rId2"/>
          <a:stretch>
            <a:fillRect/>
          </a:stretch>
        </p:blipFill>
        <p:spPr>
          <a:xfrm>
            <a:off x="130175" y="62865"/>
            <a:ext cx="2755265" cy="2066925"/>
          </a:xfrm>
          <a:prstGeom prst="rect">
            <a:avLst/>
          </a:prstGeom>
        </p:spPr>
      </p:pic>
      <p:pic>
        <p:nvPicPr>
          <p:cNvPr id="7" name="图片 6"/>
          <p:cNvPicPr>
            <a:picLocks noChangeAspect="1"/>
          </p:cNvPicPr>
          <p:nvPr/>
        </p:nvPicPr>
        <p:blipFill>
          <a:blip r:embed="rId3"/>
          <a:stretch>
            <a:fillRect/>
          </a:stretch>
        </p:blipFill>
        <p:spPr>
          <a:xfrm>
            <a:off x="7231380" y="62865"/>
            <a:ext cx="4400550" cy="2874645"/>
          </a:xfrm>
          <a:prstGeom prst="rect">
            <a:avLst/>
          </a:prstGeom>
        </p:spPr>
      </p:pic>
      <p:pic>
        <p:nvPicPr>
          <p:cNvPr id="8" name="图片 7"/>
          <p:cNvPicPr>
            <a:picLocks noChangeAspect="1"/>
          </p:cNvPicPr>
          <p:nvPr/>
        </p:nvPicPr>
        <p:blipFill>
          <a:blip r:embed="rId4"/>
          <a:srcRect r="25614" b="991"/>
          <a:stretch>
            <a:fillRect/>
          </a:stretch>
        </p:blipFill>
        <p:spPr>
          <a:xfrm>
            <a:off x="6755130" y="4343400"/>
            <a:ext cx="2809875" cy="2357755"/>
          </a:xfrm>
          <a:prstGeom prst="rect">
            <a:avLst/>
          </a:prstGeom>
        </p:spPr>
      </p:pic>
      <p:pic>
        <p:nvPicPr>
          <p:cNvPr id="9" name="图片 8"/>
          <p:cNvPicPr>
            <a:picLocks noChangeAspect="1"/>
          </p:cNvPicPr>
          <p:nvPr/>
        </p:nvPicPr>
        <p:blipFill>
          <a:blip r:embed="rId5"/>
          <a:srcRect r="-583" b="8014"/>
          <a:stretch>
            <a:fillRect/>
          </a:stretch>
        </p:blipFill>
        <p:spPr>
          <a:xfrm>
            <a:off x="189230" y="2255520"/>
            <a:ext cx="3032760" cy="2159635"/>
          </a:xfrm>
          <a:prstGeom prst="rect">
            <a:avLst/>
          </a:prstGeom>
        </p:spPr>
      </p:pic>
      <p:pic>
        <p:nvPicPr>
          <p:cNvPr id="11" name="图片 10"/>
          <p:cNvPicPr>
            <a:picLocks noChangeAspect="1"/>
          </p:cNvPicPr>
          <p:nvPr/>
        </p:nvPicPr>
        <p:blipFill>
          <a:blip r:embed="rId6"/>
          <a:stretch>
            <a:fillRect/>
          </a:stretch>
        </p:blipFill>
        <p:spPr>
          <a:xfrm>
            <a:off x="189230" y="4681220"/>
            <a:ext cx="3032760" cy="2019935"/>
          </a:xfrm>
          <a:prstGeom prst="rect">
            <a:avLst/>
          </a:prstGeom>
        </p:spPr>
      </p:pic>
      <p:pic>
        <p:nvPicPr>
          <p:cNvPr id="12" name="图片 11"/>
          <p:cNvPicPr>
            <a:picLocks noChangeAspect="1"/>
          </p:cNvPicPr>
          <p:nvPr/>
        </p:nvPicPr>
        <p:blipFill>
          <a:blip r:embed="rId7"/>
          <a:srcRect l="4374" t="3583" r="6214" b="8312"/>
          <a:stretch>
            <a:fillRect/>
          </a:stretch>
        </p:blipFill>
        <p:spPr>
          <a:xfrm>
            <a:off x="3290570" y="4342765"/>
            <a:ext cx="3314700" cy="2358390"/>
          </a:xfrm>
          <a:prstGeom prst="rect">
            <a:avLst/>
          </a:prstGeom>
        </p:spPr>
      </p:pic>
      <p:pic>
        <p:nvPicPr>
          <p:cNvPr id="13" name="图片 12"/>
          <p:cNvPicPr>
            <a:picLocks noChangeAspect="1"/>
          </p:cNvPicPr>
          <p:nvPr/>
        </p:nvPicPr>
        <p:blipFill>
          <a:blip r:embed="rId8"/>
          <a:srcRect r="3316" b="7641"/>
          <a:stretch>
            <a:fillRect/>
          </a:stretch>
        </p:blipFill>
        <p:spPr>
          <a:xfrm>
            <a:off x="9622155" y="3020060"/>
            <a:ext cx="2444115" cy="1934210"/>
          </a:xfrm>
          <a:prstGeom prst="rect">
            <a:avLst/>
          </a:prstGeom>
        </p:spPr>
      </p:pic>
      <p:pic>
        <p:nvPicPr>
          <p:cNvPr id="15" name="图片 14"/>
          <p:cNvPicPr>
            <a:picLocks noChangeAspect="1"/>
          </p:cNvPicPr>
          <p:nvPr/>
        </p:nvPicPr>
        <p:blipFill>
          <a:blip r:embed="rId9"/>
          <a:srcRect l="6574" t="11095" r="4214" b="6494"/>
          <a:stretch>
            <a:fillRect/>
          </a:stretch>
        </p:blipFill>
        <p:spPr>
          <a:xfrm>
            <a:off x="9983470" y="5109845"/>
            <a:ext cx="1722120" cy="159131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Words>
  <Application>WPS 演示</Application>
  <PresentationFormat>宽屏</PresentationFormat>
  <Paragraphs>39</Paragraphs>
  <Slides>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vt:i4>
      </vt:variant>
    </vt:vector>
  </HeadingPairs>
  <TitlesOfParts>
    <vt:vector size="15" baseType="lpstr">
      <vt:lpstr>Arial</vt:lpstr>
      <vt:lpstr>宋体</vt:lpstr>
      <vt:lpstr>Wingdings</vt:lpstr>
      <vt:lpstr>Calibri Light</vt:lpstr>
      <vt:lpstr>Calibri</vt:lpstr>
      <vt:lpstr>微软雅黑</vt:lpstr>
      <vt:lpstr>华文仿宋</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44</cp:revision>
  <dcterms:created xsi:type="dcterms:W3CDTF">2021-10-15T01:55:41Z</dcterms:created>
  <dcterms:modified xsi:type="dcterms:W3CDTF">2021-10-15T08:10:04Z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2052-10.1.0.6395</vt:lpwstr>
  </property>
</Properties>
</file>